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a:p>
        </p:txBody>
      </p:sp>
      <p:sp>
        <p:nvSpPr>
          <p:cNvPr id="52" name="Shape 5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a:defRPr sz="5600"/>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solidFill>
                  <a:srgbClr val="800000"/>
                </a:solidFill>
                <a:uFillTx/>
                <a:latin typeface="+mj-lt"/>
                <a:ea typeface="+mj-ea"/>
                <a:cs typeface="+mj-cs"/>
                <a:sym typeface="Helvetica"/>
              </a:defRPr>
            </a:lvl1pPr>
          </a:lstStyle>
          <a:p>
            <a:pPr/>
            <a:r>
              <a:t>Title Text</a:t>
            </a:r>
          </a:p>
        </p:txBody>
      </p:sp>
      <p:sp>
        <p:nvSpPr>
          <p:cNvPr id="44"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4000" u="none">
          <a:solidFill>
            <a:srgbClr val="00008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courses.berkeley.edu/courses/1487686/" TargetMode="External"/><Relationship Id="rId3" Type="http://schemas.openxmlformats.org/officeDocument/2006/relationships/hyperlink" Target="https://github.com/braddelong/public-files/blob/master/econ-210a-lecture-3a.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725804" TargetMode="External"/><Relationship Id="rId3" Type="http://schemas.openxmlformats.org/officeDocument/2006/relationships/image" Target="../media/image1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jstor.org/stable/4132729" TargetMode="External"/><Relationship Id="rId3" Type="http://schemas.openxmlformats.org/officeDocument/2006/relationships/image" Target="../media/image21.png"/><Relationship Id="rId4" Type="http://schemas.openxmlformats.org/officeDocument/2006/relationships/image" Target="../media/image2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qje.oxfordjournals.org/content/126/3/1133.abstract" TargetMode="External"/><Relationship Id="rId3" Type="http://schemas.openxmlformats.org/officeDocument/2006/relationships/hyperlink" Target="http://www.jstor.org/stable/725804" TargetMode="External"/><Relationship Id="rId4" Type="http://schemas.openxmlformats.org/officeDocument/2006/relationships/hyperlink" Target="http://www.jstor.org/stable/4132729"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qje.oxfordjournals.org/content/126/3/1133.abstract"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Econ 210a: Commercial Revolutions (February 5, 2020a)"/>
          <p:cNvSpPr txBox="1"/>
          <p:nvPr>
            <p:ph type="title" idx="4294967295"/>
          </p:nvPr>
        </p:nvSpPr>
        <p:spPr>
          <a:xfrm>
            <a:off x="673100" y="2028825"/>
            <a:ext cx="7772400" cy="1470025"/>
          </a:xfrm>
          <a:prstGeom prst="rect">
            <a:avLst/>
          </a:prstGeom>
        </p:spPr>
        <p:txBody>
          <a:bodyPr>
            <a:normAutofit fontScale="100000" lnSpcReduction="0"/>
          </a:bodyPr>
          <a:lstStyle>
            <a:lvl1pPr>
              <a:defRPr>
                <a:solidFill>
                  <a:srgbClr val="800000"/>
                </a:solidFill>
              </a:defRPr>
            </a:lvl1pPr>
          </a:lstStyle>
          <a:p>
            <a:pPr/>
            <a:r>
              <a:t>Econ 210a: Commercial Revolutions (February 5, 2020a)</a:t>
            </a:r>
          </a:p>
        </p:txBody>
      </p:sp>
      <p:sp>
        <p:nvSpPr>
          <p:cNvPr id="55" name="J. Bradford DeLong…"/>
          <p:cNvSpPr txBox="1"/>
          <p:nvPr>
            <p:ph type="body" sz="half" idx="4294967295"/>
          </p:nvPr>
        </p:nvSpPr>
        <p:spPr>
          <a:xfrm>
            <a:off x="1381397" y="3772767"/>
            <a:ext cx="6400801" cy="2248122"/>
          </a:xfrm>
          <a:prstGeom prst="rect">
            <a:avLst/>
          </a:prstGeom>
        </p:spPr>
        <p:txBody>
          <a:bodyPr>
            <a:normAutofit fontScale="100000" lnSpcReduction="0"/>
          </a:bodyPr>
          <a:lstStyle/>
          <a:p>
            <a:pPr marL="0" indent="0" algn="ctr" defTabSz="342900">
              <a:lnSpc>
                <a:spcPct val="80000"/>
              </a:lnSpc>
              <a:spcBef>
                <a:spcPts val="300"/>
              </a:spcBef>
              <a:buSzTx/>
              <a:buNone/>
              <a:defRPr sz="1200"/>
            </a:pPr>
            <a:r>
              <a:rPr>
                <a:uFill>
                  <a:solidFill>
                    <a:srgbClr val="898989"/>
                  </a:solidFill>
                </a:uFill>
              </a:rPr>
              <a:t>J. Bradford DeLong</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Spring 2019</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Evans 648</a:t>
            </a:r>
            <a:endParaRPr>
              <a:uFill>
                <a:solidFill>
                  <a:srgbClr val="898989"/>
                </a:solidFill>
              </a:uFill>
            </a:endParaRPr>
          </a:p>
          <a:p>
            <a:pPr marL="0" indent="0" algn="ctr" defTabSz="342900">
              <a:lnSpc>
                <a:spcPct val="80000"/>
              </a:lnSpc>
              <a:spcBef>
                <a:spcPts val="300"/>
              </a:spcBef>
              <a:buSzTx/>
              <a:buNone/>
              <a:defRPr sz="1200"/>
            </a:pPr>
            <a:r>
              <a:rPr>
                <a:uFill>
                  <a:solidFill>
                    <a:srgbClr val="898989"/>
                  </a:solidFill>
                </a:uFill>
              </a:rPr>
              <a:t>W 1:10-3:00 pm</a:t>
            </a:r>
            <a:endParaRPr>
              <a:uFill>
                <a:solidFill>
                  <a:srgbClr val="898989"/>
                </a:solidFill>
              </a:uFill>
            </a:endParaRPr>
          </a:p>
          <a:p>
            <a:pPr marL="0" indent="0" algn="ctr" defTabSz="342900">
              <a:lnSpc>
                <a:spcPct val="80000"/>
              </a:lnSpc>
              <a:spcBef>
                <a:spcPts val="300"/>
              </a:spcBef>
              <a:buSzTx/>
              <a:buNone/>
              <a:defRPr sz="1200"/>
            </a:pPr>
            <a:endParaRPr>
              <a:uFill>
                <a:solidFill>
                  <a:srgbClr val="898989"/>
                </a:solidFill>
              </a:uFill>
            </a:endParaRPr>
          </a:p>
          <a:p>
            <a:pPr marL="0" indent="0" algn="ctr" defTabSz="342900">
              <a:spcBef>
                <a:spcPts val="500"/>
              </a:spcBef>
              <a:buSzTx/>
              <a:buFontTx/>
              <a:buNone/>
              <a:defRPr sz="1200"/>
            </a:pPr>
            <a:r>
              <a:t>&lt;</a:t>
            </a:r>
            <a:r>
              <a:rPr u="sng">
                <a:solidFill>
                  <a:srgbClr val="0000FF"/>
                </a:solidFill>
                <a:uFill>
                  <a:solidFill>
                    <a:srgbClr val="0000FF"/>
                  </a:solidFill>
                </a:uFill>
                <a:hlinkClick r:id="rId2" invalidUrl="" action="" tgtFrame="" tooltip="" history="1" highlightClick="0" endSnd="0"/>
              </a:rPr>
              <a:t>https://bcourses.berkeley.edu/courses/1487686/</a:t>
            </a:r>
            <a:r>
              <a:t>&gt;</a:t>
            </a:r>
          </a:p>
          <a:p>
            <a:pPr marL="0" indent="0" algn="ctr" defTabSz="342900">
              <a:spcBef>
                <a:spcPts val="500"/>
              </a:spcBef>
              <a:buSzTx/>
              <a:buFontTx/>
              <a:buNone/>
              <a:defRPr sz="1200"/>
            </a:pPr>
            <a:r>
              <a:t>&lt;</a:t>
            </a:r>
            <a:r>
              <a:rPr u="sng">
                <a:solidFill>
                  <a:srgbClr val="0000FF"/>
                </a:solidFill>
                <a:uFill>
                  <a:solidFill>
                    <a:srgbClr val="0000FF"/>
                  </a:solidFill>
                </a:uFill>
                <a:hlinkClick r:id="rId3" invalidUrl="" action="" tgtFrame="" tooltip="" history="1" highlightClick="0" endSnd="0"/>
              </a:rPr>
              <a:t>https://github.com/braddelong/public-files/blob/master/econ-210a-lecture-3a.pptx</a:t>
            </a:r>
            <a:r>
              <a:t>&gt;</a:t>
            </a:r>
          </a:p>
          <a:p>
            <a:pPr marL="0" indent="0" algn="ctr" defTabSz="342900">
              <a:spcBef>
                <a:spcPts val="500"/>
              </a:spcBef>
              <a:buSzTx/>
              <a:buFontTx/>
              <a:buNone/>
              <a:defRPr sz="12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 name="Questions for Dittmar"/>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for Dittmar</a:t>
            </a:r>
          </a:p>
        </p:txBody>
      </p:sp>
      <p:sp>
        <p:nvSpPr>
          <p:cNvPr id="99" name="What is the mechanism here? What do people who read printed books do, exactly, that generates so much in the way of population growth?…"/>
          <p:cNvSpPr txBox="1"/>
          <p:nvPr>
            <p:ph type="body" idx="4294967295"/>
          </p:nvPr>
        </p:nvSpPr>
        <p:spPr>
          <a:xfrm>
            <a:off x="279990" y="1054358"/>
            <a:ext cx="4815696" cy="5533812"/>
          </a:xfrm>
          <a:prstGeom prst="rect">
            <a:avLst/>
          </a:prstGeom>
        </p:spPr>
        <p:txBody>
          <a:bodyPr>
            <a:normAutofit fontScale="100000" lnSpcReduction="0"/>
          </a:bodyPr>
          <a:lstStyle/>
          <a:p>
            <a:pPr marL="229936" indent="-229936" defTabSz="393192">
              <a:spcBef>
                <a:spcPts val="1000"/>
              </a:spcBef>
              <a:buFontTx/>
              <a:buAutoNum type="arabicPeriod" startAt="1"/>
              <a:defRPr sz="1720"/>
            </a:pPr>
            <a:r>
              <a:t>What is the mechanism here? What do people who read printed books do, exactly, that generates so much in the way of population growth?</a:t>
            </a:r>
          </a:p>
          <a:p>
            <a:pPr marL="229936" indent="-229936" defTabSz="393192">
              <a:spcBef>
                <a:spcPts val="1000"/>
              </a:spcBef>
              <a:buFontTx/>
              <a:buAutoNum type="arabicPeriod" startAt="1"/>
              <a:defRPr sz="1720"/>
            </a:pPr>
            <a:r>
              <a:t>What does this tell us about the market system as optimal societal structure? </a:t>
            </a:r>
          </a:p>
          <a:p>
            <a:pPr marL="229936" indent="-229936" defTabSz="393192">
              <a:spcBef>
                <a:spcPts val="1000"/>
              </a:spcBef>
              <a:buFontTx/>
              <a:buAutoNum type="arabicPeriod" startAt="1"/>
              <a:defRPr sz="1720"/>
            </a:pPr>
            <a:r>
              <a:t>What else might have been going on that is correlated with "distance from Mainz”?</a:t>
            </a:r>
          </a:p>
          <a:p>
            <a:pPr marL="229936" indent="-229936" defTabSz="393192">
              <a:spcBef>
                <a:spcPts val="1000"/>
              </a:spcBef>
              <a:buFontTx/>
              <a:buAutoNum type="arabicPeriod" startAt="1"/>
              <a:defRPr sz="1720"/>
            </a:pPr>
            <a:r>
              <a:t>How should we think about the possibility of finding a “good instrument”, anyway?</a:t>
            </a:r>
          </a:p>
          <a:p>
            <a:pPr marL="229936" indent="-229936" defTabSz="393192">
              <a:spcBef>
                <a:spcPts val="1000"/>
              </a:spcBef>
              <a:buFontTx/>
              <a:buAutoNum type="arabicPeriod" startAt="1"/>
              <a:defRPr sz="1720"/>
            </a:pPr>
            <a:r>
              <a:t>Jim Heckman likes to say that you need a structural model before you can figure out if you have a good instrument—and then you might as well do structural estimation. Is he right? Is he wrong?</a:t>
            </a:r>
          </a:p>
          <a:p>
            <a:pPr marL="229936" indent="-229936" defTabSz="393192">
              <a:spcBef>
                <a:spcPts val="1000"/>
              </a:spcBef>
              <a:buFontTx/>
              <a:buAutoNum type="arabicPeriod" startAt="1"/>
              <a:defRPr sz="1720"/>
            </a:pPr>
            <a:r>
              <a:t>Once again: why the divergence—and in this particular direction—between OLS and IV estimates?</a:t>
            </a:r>
          </a:p>
        </p:txBody>
      </p:sp>
      <p:pic>
        <p:nvPicPr>
          <p:cNvPr id="100" name="Image" descr="Image"/>
          <p:cNvPicPr>
            <a:picLocks noChangeAspect="1"/>
          </p:cNvPicPr>
          <p:nvPr/>
        </p:nvPicPr>
        <p:blipFill>
          <a:blip r:embed="rId2">
            <a:extLst/>
          </a:blip>
          <a:stretch>
            <a:fillRect/>
          </a:stretch>
        </p:blipFill>
        <p:spPr>
          <a:xfrm>
            <a:off x="5095685" y="1054358"/>
            <a:ext cx="3755881" cy="553381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Reading DeLong and Shleifer: Are Cities a Net Plus, or Simply a Redistribution of Activity?"/>
          <p:cNvSpPr txBox="1"/>
          <p:nvPr>
            <p:ph type="title" idx="4294967295"/>
          </p:nvPr>
        </p:nvSpPr>
        <p:spPr>
          <a:xfrm>
            <a:off x="277663" y="-1"/>
            <a:ext cx="8572501" cy="1270001"/>
          </a:xfrm>
          <a:prstGeom prst="rect">
            <a:avLst/>
          </a:prstGeom>
        </p:spPr>
        <p:txBody>
          <a:bodyPr>
            <a:normAutofit fontScale="100000" lnSpcReduction="0"/>
          </a:bodyPr>
          <a:lstStyle>
            <a:lvl1pPr defTabSz="187452">
              <a:defRPr sz="3034">
                <a:solidFill>
                  <a:srgbClr val="800000"/>
                </a:solidFill>
              </a:defRPr>
            </a:lvl1pPr>
          </a:lstStyle>
          <a:p>
            <a:pPr/>
            <a:r>
              <a:t>Reading DeLong and Shleifer: Are Cities a Net Plus, or Simply a Redistribution of Activity?</a:t>
            </a:r>
          </a:p>
        </p:txBody>
      </p:sp>
      <p:sp>
        <p:nvSpPr>
          <p:cNvPr id="103" name="J. Bradford DeLong and Andrei Shleifer (1993): Princes and Merchants: European City Growth before the Industrial Revolution &lt;http://www.jstor.org/stable/725804&gt;…"/>
          <p:cNvSpPr txBox="1"/>
          <p:nvPr>
            <p:ph type="body" sz="quarter" idx="4294967295"/>
          </p:nvPr>
        </p:nvSpPr>
        <p:spPr>
          <a:xfrm>
            <a:off x="277663" y="1270000"/>
            <a:ext cx="8572501" cy="1194940"/>
          </a:xfrm>
          <a:prstGeom prst="rect">
            <a:avLst/>
          </a:prstGeom>
        </p:spPr>
        <p:txBody>
          <a:bodyPr>
            <a:normAutofit fontScale="100000" lnSpcReduction="0"/>
          </a:bodyPr>
          <a:lstStyle/>
          <a:p>
            <a:pPr marL="0" indent="0" defTabSz="324611">
              <a:spcBef>
                <a:spcPts val="800"/>
              </a:spcBef>
              <a:buSzTx/>
              <a:buFontTx/>
              <a:buNone/>
              <a:defRPr b="1" sz="1703">
                <a:latin typeface="+mj-lt"/>
                <a:ea typeface="+mj-ea"/>
                <a:cs typeface="+mj-cs"/>
                <a:sym typeface="Helvetica"/>
              </a:defRPr>
            </a:pPr>
            <a:r>
              <a:t>J. Bradford DeLong and Andrei Shleifer (1993): Princes and Merchants: European City Growth before the Industrial Revolution &lt;</a:t>
            </a:r>
            <a:r>
              <a:rPr u="sng">
                <a:solidFill>
                  <a:srgbClr val="0000FF"/>
                </a:solidFill>
                <a:uFill>
                  <a:solidFill>
                    <a:srgbClr val="0000FF"/>
                  </a:solidFill>
                </a:uFill>
                <a:hlinkClick r:id="rId2" invalidUrl="" action="" tgtFrame="" tooltip="" history="1" highlightClick="0" endSnd="0"/>
              </a:rPr>
              <a:t>http://www.jstor.org/stable/725804</a:t>
            </a:r>
            <a:r>
              <a:t>&gt; </a:t>
            </a:r>
          </a:p>
          <a:p>
            <a:pPr marL="0" indent="0" defTabSz="324611">
              <a:spcBef>
                <a:spcPts val="800"/>
              </a:spcBef>
              <a:buSzTx/>
              <a:buFontTx/>
              <a:buNone/>
              <a:defRPr b="1" sz="1703">
                <a:latin typeface="+mj-lt"/>
                <a:ea typeface="+mj-ea"/>
                <a:cs typeface="+mj-cs"/>
                <a:sym typeface="Helvetica"/>
              </a:defRPr>
            </a:pPr>
            <a:r>
              <a:t>It’s a big deal:</a:t>
            </a:r>
          </a:p>
        </p:txBody>
      </p:sp>
      <p:pic>
        <p:nvPicPr>
          <p:cNvPr id="104" name="www_jstor_org_stable_pdf_725804_pdf_acceptTC_true.png" descr="www_jstor_org_stable_pdf_725804_pdf_acceptTC_true.png"/>
          <p:cNvPicPr>
            <a:picLocks noChangeAspect="0"/>
          </p:cNvPicPr>
          <p:nvPr/>
        </p:nvPicPr>
        <p:blipFill>
          <a:blip r:embed="rId3">
            <a:extLst/>
          </a:blip>
          <a:stretch>
            <a:fillRect/>
          </a:stretch>
        </p:blipFill>
        <p:spPr>
          <a:xfrm>
            <a:off x="277663" y="2464939"/>
            <a:ext cx="8572501" cy="381412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DeLong and Shleifer III"/>
          <p:cNvSpPr txBox="1"/>
          <p:nvPr>
            <p:ph type="title" idx="4294967295"/>
          </p:nvPr>
        </p:nvSpPr>
        <p:spPr>
          <a:xfrm>
            <a:off x="457200" y="0"/>
            <a:ext cx="8229600" cy="1143001"/>
          </a:xfrm>
          <a:prstGeom prst="rect">
            <a:avLst/>
          </a:prstGeom>
        </p:spPr>
        <p:txBody>
          <a:bodyPr>
            <a:normAutofit fontScale="100000" lnSpcReduction="0"/>
          </a:bodyPr>
          <a:lstStyle>
            <a:lvl1pPr defTabSz="352043">
              <a:defRPr sz="6853"/>
            </a:lvl1pPr>
          </a:lstStyle>
          <a:p>
            <a:pPr/>
            <a:r>
              <a:t>DeLong and Shleifer III</a:t>
            </a:r>
          </a:p>
        </p:txBody>
      </p:sp>
      <p:sp>
        <p:nvSpPr>
          <p:cNvPr id="107" name="Northern Italy in 1500-1650 is “surprising” as absolutist then…"/>
          <p:cNvSpPr txBox="1"/>
          <p:nvPr>
            <p:ph type="body" sz="half" idx="4294967295"/>
          </p:nvPr>
        </p:nvSpPr>
        <p:spPr>
          <a:xfrm>
            <a:off x="457200" y="1417637"/>
            <a:ext cx="2596766" cy="5024406"/>
          </a:xfrm>
          <a:prstGeom prst="rect">
            <a:avLst/>
          </a:prstGeom>
        </p:spPr>
        <p:txBody>
          <a:bodyPr>
            <a:normAutofit fontScale="100000" lnSpcReduction="0"/>
          </a:bodyPr>
          <a:lstStyle/>
          <a:p>
            <a:pPr marL="188595" indent="-188595" defTabSz="251460">
              <a:spcBef>
                <a:spcPts val="400"/>
              </a:spcBef>
              <a:defRPr sz="1760"/>
            </a:pPr>
            <a:r>
              <a:t>Northern Italy in 1500-1650 is “surprising” as absolutist then</a:t>
            </a:r>
          </a:p>
          <a:p>
            <a:pPr marL="188595" indent="-188595" defTabSz="251460">
              <a:spcBef>
                <a:spcPts val="400"/>
              </a:spcBef>
              <a:defRPr sz="1760"/>
            </a:pPr>
            <a:r>
              <a:t>England 1650-1800 is “surprising” as non-absolutist then</a:t>
            </a:r>
          </a:p>
          <a:p>
            <a:pPr marL="188595" indent="-188595" defTabSz="251460">
              <a:spcBef>
                <a:spcPts val="400"/>
              </a:spcBef>
              <a:defRPr sz="1760"/>
            </a:pPr>
            <a:r>
              <a:t>WTF?! with the Italian urban boom 1050-1200</a:t>
            </a:r>
          </a:p>
          <a:p>
            <a:pPr marL="188595" indent="-188595" defTabSz="251460">
              <a:spcBef>
                <a:spcPts val="400"/>
              </a:spcBef>
              <a:defRPr sz="1760"/>
            </a:pPr>
            <a:r>
              <a:t>Econometric problems</a:t>
            </a:r>
          </a:p>
          <a:p>
            <a:pPr lvl="1" marL="440055" indent="-188595" defTabSz="251460">
              <a:spcBef>
                <a:spcPts val="400"/>
              </a:spcBef>
              <a:buChar char="•"/>
              <a:defRPr sz="1760"/>
            </a:pPr>
            <a:r>
              <a:t>Normal distribution—we have only 45 observations, and 30 degrees of freedom…</a:t>
            </a:r>
          </a:p>
          <a:p>
            <a:pPr lvl="1" marL="440055" indent="-188595" defTabSz="251460">
              <a:spcBef>
                <a:spcPts val="400"/>
              </a:spcBef>
              <a:buChar char="•"/>
              <a:defRPr sz="1760"/>
            </a:pPr>
            <a:r>
              <a:t>The file-drawer problem…</a:t>
            </a:r>
          </a:p>
        </p:txBody>
      </p:sp>
      <p:pic>
        <p:nvPicPr>
          <p:cNvPr id="108" name="delong_typepad_com_rr-earlymoderngrowth_pdf.png" descr="delong_typepad_com_rr-earlymoderngrowth_pdf.png"/>
          <p:cNvPicPr>
            <a:picLocks noChangeAspect="0"/>
          </p:cNvPicPr>
          <p:nvPr/>
        </p:nvPicPr>
        <p:blipFill>
          <a:blip r:embed="rId2">
            <a:extLst/>
          </a:blip>
          <a:stretch>
            <a:fillRect/>
          </a:stretch>
        </p:blipFill>
        <p:spPr>
          <a:xfrm>
            <a:off x="3053965" y="1417637"/>
            <a:ext cx="5632835" cy="5024406"/>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Questions for DeLong and Shleifer"/>
          <p:cNvSpPr txBox="1"/>
          <p:nvPr>
            <p:ph type="title" idx="4294967295"/>
          </p:nvPr>
        </p:nvSpPr>
        <p:spPr>
          <a:xfrm>
            <a:off x="277663" y="-1"/>
            <a:ext cx="8572501" cy="1270001"/>
          </a:xfrm>
          <a:prstGeom prst="rect">
            <a:avLst/>
          </a:prstGeom>
        </p:spPr>
        <p:txBody>
          <a:bodyPr>
            <a:normAutofit fontScale="100000" lnSpcReduction="0"/>
          </a:bodyPr>
          <a:lstStyle>
            <a:lvl1pPr defTabSz="246888">
              <a:defRPr sz="3996"/>
            </a:lvl1pPr>
          </a:lstStyle>
          <a:p>
            <a:pPr/>
            <a:r>
              <a:t>Questions for DeLong and Shleifer</a:t>
            </a:r>
          </a:p>
        </p:txBody>
      </p:sp>
      <p:sp>
        <p:nvSpPr>
          <p:cNvPr id="111" name="In which genre is this paper: the “freedom of the citizen” genre or the “character of the elites” genre?…"/>
          <p:cNvSpPr txBox="1"/>
          <p:nvPr>
            <p:ph type="body" idx="4294967295"/>
          </p:nvPr>
        </p:nvSpPr>
        <p:spPr>
          <a:xfrm>
            <a:off x="277663" y="1270000"/>
            <a:ext cx="5821379" cy="5207000"/>
          </a:xfrm>
          <a:prstGeom prst="rect">
            <a:avLst/>
          </a:prstGeom>
        </p:spPr>
        <p:txBody>
          <a:bodyPr>
            <a:normAutofit fontScale="100000" lnSpcReduction="0"/>
          </a:bodyPr>
          <a:lstStyle/>
          <a:p>
            <a:pPr marL="288757" indent="-288757" defTabSz="411479">
              <a:spcBef>
                <a:spcPts val="1000"/>
              </a:spcBef>
              <a:buFontTx/>
              <a:buAutoNum type="arabicPeriod" startAt="1"/>
              <a:defRPr sz="2159">
                <a:latin typeface="Times New Roman"/>
                <a:ea typeface="Times New Roman"/>
                <a:cs typeface="Times New Roman"/>
                <a:sym typeface="Times New Roman"/>
              </a:defRPr>
            </a:pPr>
            <a:r>
              <a:t>In which genre is this paper: the “freedom of the citizen” genre or the “character of the elites” genre?</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Why should absolutist versus limited government be such a big deal?</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And why “limited”—the British government was very good at stealing stuff that did not belong to the gentry/merchant aristocracy; in fact, that’s what Marx is all about?</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What is assumed direction of effect and mechanism?</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Urbanization as indicator: Is this sensible?</a:t>
            </a:r>
          </a:p>
          <a:p>
            <a:pPr marL="288757" indent="-288757" defTabSz="411479">
              <a:spcBef>
                <a:spcPts val="1000"/>
              </a:spcBef>
              <a:buFontTx/>
              <a:buAutoNum type="arabicPeriod" startAt="1"/>
              <a:defRPr sz="2159">
                <a:latin typeface="Times New Roman"/>
                <a:ea typeface="Times New Roman"/>
                <a:cs typeface="Times New Roman"/>
                <a:sym typeface="Times New Roman"/>
              </a:defRPr>
            </a:pPr>
            <a:r>
              <a:t>New growth, or stealing urban population from elsewhere?</a:t>
            </a:r>
          </a:p>
        </p:txBody>
      </p:sp>
      <p:pic>
        <p:nvPicPr>
          <p:cNvPr id="112" name="Image" descr="Image"/>
          <p:cNvPicPr>
            <a:picLocks noChangeAspect="1"/>
          </p:cNvPicPr>
          <p:nvPr/>
        </p:nvPicPr>
        <p:blipFill>
          <a:blip r:embed="rId2">
            <a:extLst/>
          </a:blip>
          <a:stretch>
            <a:fillRect/>
          </a:stretch>
        </p:blipFill>
        <p:spPr>
          <a:xfrm>
            <a:off x="6099041" y="1054358"/>
            <a:ext cx="2752525" cy="3173499"/>
          </a:xfrm>
          <a:prstGeom prst="rect">
            <a:avLst/>
          </a:prstGeom>
          <a:ln w="12700">
            <a:miter lim="400000"/>
          </a:ln>
        </p:spPr>
      </p:pic>
      <p:pic>
        <p:nvPicPr>
          <p:cNvPr id="113" name="Image" descr="Image"/>
          <p:cNvPicPr>
            <a:picLocks noChangeAspect="1"/>
          </p:cNvPicPr>
          <p:nvPr/>
        </p:nvPicPr>
        <p:blipFill>
          <a:blip r:embed="rId3">
            <a:extLst/>
          </a:blip>
          <a:stretch>
            <a:fillRect/>
          </a:stretch>
        </p:blipFill>
        <p:spPr>
          <a:xfrm>
            <a:off x="6099041" y="3961168"/>
            <a:ext cx="2752525" cy="2627002"/>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Charles Wilson (1966)"/>
          <p:cNvSpPr txBox="1"/>
          <p:nvPr>
            <p:ph type="title" idx="4294967295"/>
          </p:nvPr>
        </p:nvSpPr>
        <p:spPr>
          <a:xfrm>
            <a:off x="277663" y="-1"/>
            <a:ext cx="8572501" cy="1270001"/>
          </a:xfrm>
          <a:prstGeom prst="rect">
            <a:avLst/>
          </a:prstGeom>
        </p:spPr>
        <p:txBody>
          <a:bodyPr>
            <a:normAutofit fontScale="100000" lnSpcReduction="0"/>
          </a:bodyPr>
          <a:lstStyle>
            <a:lvl1pPr defTabSz="393192">
              <a:defRPr sz="6364"/>
            </a:lvl1pPr>
          </a:lstStyle>
          <a:p>
            <a:pPr/>
            <a:r>
              <a:t>Charles Wilson (1966)</a:t>
            </a:r>
          </a:p>
        </p:txBody>
      </p:sp>
      <p:sp>
        <p:nvSpPr>
          <p:cNvPr id="116" name="“The two areas... in 1500... richest and most advanced... the quadrilateral... Milan, Venice, Florence, and Genoa; and the strip... from Ypres... to Antwerp.…"/>
          <p:cNvSpPr txBox="1"/>
          <p:nvPr>
            <p:ph type="body" idx="4294967295"/>
          </p:nvPr>
        </p:nvSpPr>
        <p:spPr>
          <a:xfrm>
            <a:off x="277663" y="1270000"/>
            <a:ext cx="8572501" cy="5207000"/>
          </a:xfrm>
          <a:prstGeom prst="rect">
            <a:avLst/>
          </a:prstGeom>
        </p:spPr>
        <p:txBody>
          <a:bodyPr>
            <a:normAutofit fontScale="100000" lnSpcReduction="0"/>
          </a:bodyPr>
          <a:lstStyle/>
          <a:p>
            <a:pPr marL="235818" indent="-235818" defTabSz="448055">
              <a:spcBef>
                <a:spcPts val="1100"/>
              </a:spcBef>
              <a:buFontTx/>
              <a:defRPr sz="2352">
                <a:latin typeface="Times New Roman"/>
                <a:ea typeface="Times New Roman"/>
                <a:cs typeface="Times New Roman"/>
                <a:sym typeface="Times New Roman"/>
              </a:defRPr>
            </a:pPr>
            <a:r>
              <a:t>“The two areas... in 1500... richest and most advanced... the quadrilateral... Milan, Venice, Florence, and Genoa; and the strip... from Ypres... to Antwerp. </a:t>
            </a:r>
          </a:p>
          <a:p>
            <a:pPr marL="235818" indent="-235818" defTabSz="448055">
              <a:spcBef>
                <a:spcPts val="1100"/>
              </a:spcBef>
              <a:buFontTx/>
              <a:defRPr sz="2352">
                <a:latin typeface="Times New Roman"/>
                <a:ea typeface="Times New Roman"/>
                <a:cs typeface="Times New Roman"/>
                <a:sym typeface="Times New Roman"/>
              </a:defRPr>
            </a:pPr>
            <a:r>
              <a:t>“It was not merely coincidence that these were the areas where the tradesmen of the cities had been most successful in emancipating themselves from feudal interference, and in keeping at bay the newer threat of more centralized political control offered by the new monarchies. In the fleeting intervals between the storms of politics and war, men here glimpsed the material advance that was possible when tradesmen were left in peace unflattered by the attentions of strategists who regarded their activities as the sinews of war.... </a:t>
            </a:r>
          </a:p>
          <a:p>
            <a:pPr marL="235818" indent="-235818" defTabSz="448055">
              <a:spcBef>
                <a:spcPts val="1100"/>
              </a:spcBef>
              <a:buFontTx/>
              <a:defRPr sz="2352">
                <a:latin typeface="Times New Roman"/>
                <a:ea typeface="Times New Roman"/>
                <a:cs typeface="Times New Roman"/>
                <a:sym typeface="Times New Roman"/>
              </a:defRPr>
            </a:pPr>
            <a:r>
              <a:t>“The precocious economic development of the cities of Italy and the Low Countries was cradled in the civic independence of those cities where merchants had achieved political power...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Reading Acemoglu: Wait a Minute! It Was Spain—and Portugal!"/>
          <p:cNvSpPr txBox="1"/>
          <p:nvPr>
            <p:ph type="title" idx="4294967295"/>
          </p:nvPr>
        </p:nvSpPr>
        <p:spPr>
          <a:xfrm>
            <a:off x="277663" y="-1"/>
            <a:ext cx="8572501" cy="1270001"/>
          </a:xfrm>
          <a:prstGeom prst="rect">
            <a:avLst/>
          </a:prstGeom>
        </p:spPr>
        <p:txBody>
          <a:bodyPr>
            <a:normAutofit fontScale="100000" lnSpcReduction="0"/>
          </a:bodyPr>
          <a:lstStyle>
            <a:lvl1pPr defTabSz="219455">
              <a:defRPr sz="3791">
                <a:solidFill>
                  <a:srgbClr val="800000"/>
                </a:solidFill>
              </a:defRPr>
            </a:lvl1pPr>
          </a:lstStyle>
          <a:p>
            <a:pPr/>
            <a:r>
              <a:t>Reading Acemoglu: Wait a Minute! It Was Spain—and Portugal!</a:t>
            </a:r>
          </a:p>
        </p:txBody>
      </p:sp>
      <p:sp>
        <p:nvSpPr>
          <p:cNvPr id="119" name="Daron Acemoglu, Simon Johnson, and James Robinson (2005): The Rise of Europe: Atlantic Trade, Institutional Change, and Economic Growth &lt;http://www.jstor.org/stable/4132729&gt;"/>
          <p:cNvSpPr txBox="1"/>
          <p:nvPr>
            <p:ph type="body" sz="quarter" idx="4294967295"/>
          </p:nvPr>
        </p:nvSpPr>
        <p:spPr>
          <a:xfrm>
            <a:off x="277663" y="1270000"/>
            <a:ext cx="8572501" cy="885272"/>
          </a:xfrm>
          <a:prstGeom prst="rect">
            <a:avLst/>
          </a:prstGeom>
        </p:spPr>
        <p:txBody>
          <a:bodyPr>
            <a:normAutofit fontScale="100000" lnSpcReduction="0"/>
          </a:bodyPr>
          <a:lstStyle/>
          <a:p>
            <a:pPr marL="0" indent="0" defTabSz="333756">
              <a:spcBef>
                <a:spcPts val="800"/>
              </a:spcBef>
              <a:buSzTx/>
              <a:buFontTx/>
              <a:buNone/>
              <a:defRPr b="1" sz="1752">
                <a:latin typeface="+mj-lt"/>
                <a:ea typeface="+mj-ea"/>
                <a:cs typeface="+mj-cs"/>
                <a:sym typeface="Helvetica"/>
              </a:defRPr>
            </a:pPr>
            <a:r>
              <a:t>Daron Acemoglu, Simon Johnson, and James Robinson (2005): The Rise of Europe: Atlantic Trade, Institutional Change, and Economic Growth &lt;</a:t>
            </a:r>
            <a:r>
              <a:rPr u="sng">
                <a:solidFill>
                  <a:srgbClr val="0000FF"/>
                </a:solidFill>
                <a:uFill>
                  <a:solidFill>
                    <a:srgbClr val="0000FF"/>
                  </a:solidFill>
                </a:uFill>
                <a:hlinkClick r:id="rId2" invalidUrl="" action="" tgtFrame="" tooltip="" history="1" highlightClick="0" endSnd="0"/>
              </a:rPr>
              <a:t>http://www.jstor.org/stable/4132729</a:t>
            </a:r>
            <a:r>
              <a:t>&gt; </a:t>
            </a:r>
          </a:p>
        </p:txBody>
      </p:sp>
      <p:pic>
        <p:nvPicPr>
          <p:cNvPr id="120" name="Image" descr="Image"/>
          <p:cNvPicPr>
            <a:picLocks noChangeAspect="0"/>
          </p:cNvPicPr>
          <p:nvPr/>
        </p:nvPicPr>
        <p:blipFill>
          <a:blip r:embed="rId3">
            <a:extLst/>
          </a:blip>
          <a:stretch>
            <a:fillRect/>
          </a:stretch>
        </p:blipFill>
        <p:spPr>
          <a:xfrm>
            <a:off x="4335982" y="2077560"/>
            <a:ext cx="4265518" cy="4671419"/>
          </a:xfrm>
          <a:prstGeom prst="rect">
            <a:avLst/>
          </a:prstGeom>
          <a:ln w="12700">
            <a:miter lim="400000"/>
          </a:ln>
        </p:spPr>
      </p:pic>
      <p:pic>
        <p:nvPicPr>
          <p:cNvPr id="121" name="Image" descr="Image"/>
          <p:cNvPicPr>
            <a:picLocks noChangeAspect="0"/>
          </p:cNvPicPr>
          <p:nvPr/>
        </p:nvPicPr>
        <p:blipFill>
          <a:blip r:embed="rId4">
            <a:extLst/>
          </a:blip>
          <a:stretch>
            <a:fillRect/>
          </a:stretch>
        </p:blipFill>
        <p:spPr>
          <a:xfrm>
            <a:off x="277663" y="2155271"/>
            <a:ext cx="4265519" cy="4177620"/>
          </a:xfrm>
          <a:prstGeom prst="rect">
            <a:avLst/>
          </a:prstGeom>
          <a:ln w="12700">
            <a:miter lim="400000"/>
          </a:ln>
        </p:spPr>
      </p:pic>
      <p:sp>
        <p:nvSpPr>
          <p:cNvPr id="122" name="Atlantic Western Europe is England, France, the Netherlands, Portugal, and Spain"/>
          <p:cNvSpPr txBox="1"/>
          <p:nvPr/>
        </p:nvSpPr>
        <p:spPr>
          <a:xfrm>
            <a:off x="452513" y="6536882"/>
            <a:ext cx="775358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Atlantic Western Europe is England, France, the Netherlands, Portugal, and Spain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AJR"/>
          <p:cNvSpPr txBox="1"/>
          <p:nvPr>
            <p:ph type="title" idx="4294967295"/>
          </p:nvPr>
        </p:nvSpPr>
        <p:spPr>
          <a:xfrm>
            <a:off x="457200" y="-1"/>
            <a:ext cx="8229600" cy="1143002"/>
          </a:xfrm>
          <a:prstGeom prst="rect">
            <a:avLst/>
          </a:prstGeom>
        </p:spPr>
        <p:txBody>
          <a:bodyPr>
            <a:normAutofit fontScale="100000" lnSpcReduction="0"/>
          </a:bodyPr>
          <a:lstStyle>
            <a:lvl1pPr defTabSz="402336">
              <a:defRPr sz="6864"/>
            </a:lvl1pPr>
          </a:lstStyle>
          <a:p>
            <a:pPr/>
            <a:r>
              <a:t>AJR</a:t>
            </a:r>
          </a:p>
        </p:txBody>
      </p:sp>
      <p:pic>
        <p:nvPicPr>
          <p:cNvPr id="125" name="JSTOR__The_American_Economic_Review__Vol__95__No__3__Jun___2005___pp__546-579-9.jpg" descr="JSTOR__The_American_Economic_Review__Vol__95__No__3__Jun___2005___pp__546-579-9.jpg"/>
          <p:cNvPicPr>
            <a:picLocks noChangeAspect="1"/>
          </p:cNvPicPr>
          <p:nvPr/>
        </p:nvPicPr>
        <p:blipFill>
          <a:blip r:embed="rId2">
            <a:extLst/>
          </a:blip>
          <a:stretch>
            <a:fillRect/>
          </a:stretch>
        </p:blipFill>
        <p:spPr>
          <a:xfrm>
            <a:off x="2553057" y="1143000"/>
            <a:ext cx="3846182" cy="53831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AJR"/>
          <p:cNvSpPr txBox="1"/>
          <p:nvPr>
            <p:ph type="title" idx="4294967295"/>
          </p:nvPr>
        </p:nvSpPr>
        <p:spPr>
          <a:xfrm>
            <a:off x="457200" y="-1"/>
            <a:ext cx="8229600" cy="1143002"/>
          </a:xfrm>
          <a:prstGeom prst="rect">
            <a:avLst/>
          </a:prstGeom>
        </p:spPr>
        <p:txBody>
          <a:bodyPr>
            <a:normAutofit fontScale="100000" lnSpcReduction="0"/>
          </a:bodyPr>
          <a:lstStyle>
            <a:lvl1pPr defTabSz="429768">
              <a:defRPr sz="6862"/>
            </a:lvl1pPr>
          </a:lstStyle>
          <a:p>
            <a:pPr/>
            <a:r>
              <a:t>AJR</a:t>
            </a:r>
          </a:p>
        </p:txBody>
      </p:sp>
      <p:pic>
        <p:nvPicPr>
          <p:cNvPr id="128" name="Image" descr="Image"/>
          <p:cNvPicPr>
            <a:picLocks noChangeAspect="1"/>
          </p:cNvPicPr>
          <p:nvPr/>
        </p:nvPicPr>
        <p:blipFill>
          <a:blip r:embed="rId2">
            <a:extLst/>
          </a:blip>
          <a:stretch>
            <a:fillRect/>
          </a:stretch>
        </p:blipFill>
        <p:spPr>
          <a:xfrm>
            <a:off x="4727828" y="1743195"/>
            <a:ext cx="3670301" cy="2362201"/>
          </a:xfrm>
          <a:prstGeom prst="rect">
            <a:avLst/>
          </a:prstGeom>
          <a:ln w="12700">
            <a:miter lim="400000"/>
          </a:ln>
        </p:spPr>
      </p:pic>
      <p:pic>
        <p:nvPicPr>
          <p:cNvPr id="129" name="Image" descr="Image"/>
          <p:cNvPicPr>
            <a:picLocks noChangeAspect="1"/>
          </p:cNvPicPr>
          <p:nvPr/>
        </p:nvPicPr>
        <p:blipFill>
          <a:blip r:embed="rId3">
            <a:extLst/>
          </a:blip>
          <a:stretch>
            <a:fillRect/>
          </a:stretch>
        </p:blipFill>
        <p:spPr>
          <a:xfrm>
            <a:off x="457200" y="1568345"/>
            <a:ext cx="4013201" cy="146050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Questions About AJR"/>
          <p:cNvSpPr txBox="1"/>
          <p:nvPr>
            <p:ph type="title" idx="4294967295"/>
          </p:nvPr>
        </p:nvSpPr>
        <p:spPr>
          <a:xfrm>
            <a:off x="279990" y="-1"/>
            <a:ext cx="8571576" cy="1054360"/>
          </a:xfrm>
          <a:prstGeom prst="rect">
            <a:avLst/>
          </a:prstGeom>
        </p:spPr>
        <p:txBody>
          <a:bodyPr>
            <a:normAutofit fontScale="100000" lnSpcReduction="0"/>
          </a:bodyPr>
          <a:lstStyle>
            <a:lvl1pPr defTabSz="411479">
              <a:defRPr sz="6210"/>
            </a:lvl1pPr>
          </a:lstStyle>
          <a:p>
            <a:pPr/>
            <a:r>
              <a:t>Questions About AJR</a:t>
            </a:r>
          </a:p>
        </p:txBody>
      </p:sp>
      <p:sp>
        <p:nvSpPr>
          <p:cNvPr id="132" name="We are talking an extra 10% of the population in cities here. Is this reasonable to attribute to the effects of good government?…"/>
          <p:cNvSpPr txBox="1"/>
          <p:nvPr>
            <p:ph type="body" idx="4294967295"/>
          </p:nvPr>
        </p:nvSpPr>
        <p:spPr>
          <a:xfrm>
            <a:off x="279990" y="1054358"/>
            <a:ext cx="8571576" cy="5533812"/>
          </a:xfrm>
          <a:prstGeom prst="rect">
            <a:avLst/>
          </a:prstGeom>
        </p:spPr>
        <p:txBody>
          <a:bodyPr>
            <a:normAutofit fontScale="100000" lnSpcReduction="0"/>
          </a:bodyPr>
          <a:lstStyle/>
          <a:p>
            <a:pPr marL="267368" indent="-267368">
              <a:spcBef>
                <a:spcPts val="1200"/>
              </a:spcBef>
              <a:buFontTx/>
              <a:buAutoNum type="arabicPeriod" startAt="1"/>
              <a:defRPr sz="2000"/>
            </a:pPr>
            <a:r>
              <a:t>We are talking an extra 10% of the population in cities here. Is this reasonable to attribute to the effects of good government?</a:t>
            </a:r>
          </a:p>
          <a:p>
            <a:pPr marL="267368" indent="-267368">
              <a:spcBef>
                <a:spcPts val="1200"/>
              </a:spcBef>
              <a:buFontTx/>
              <a:buAutoNum type="arabicPeriod" startAt="1"/>
              <a:defRPr sz="2000"/>
            </a:pPr>
            <a:r>
              <a:t>Is 10% of the population more in cities enough to have big effects?</a:t>
            </a:r>
          </a:p>
          <a:p>
            <a:pPr marL="267368" indent="-267368">
              <a:spcBef>
                <a:spcPts val="1200"/>
              </a:spcBef>
              <a:buFontTx/>
              <a:buAutoNum type="arabicPeriod" startAt="1"/>
              <a:defRPr sz="2000"/>
            </a:pPr>
            <a:r>
              <a:t>What is it about “Atlantic trade" that tends to produce good government?</a:t>
            </a:r>
          </a:p>
          <a:p>
            <a:pPr marL="267368" indent="-267368">
              <a:spcBef>
                <a:spcPts val="1200"/>
              </a:spcBef>
              <a:buFontTx/>
              <a:buAutoNum type="arabicPeriod" startAt="1"/>
              <a:defRPr sz="2000"/>
            </a:pPr>
            <a:r>
              <a:t>Where does “limited government” come from that makes “Atlantic trade” a good instrument?</a:t>
            </a:r>
          </a:p>
          <a:p>
            <a:pPr marL="267368" indent="-267368">
              <a:spcBef>
                <a:spcPts val="1200"/>
              </a:spcBef>
              <a:buFontTx/>
              <a:buAutoNum type="arabicPeriod" startAt="1"/>
              <a:defRPr sz="2000"/>
            </a:pPr>
            <a:r>
              <a:t>What are the direct effects of “Atlantic trade”?</a:t>
            </a:r>
          </a:p>
          <a:p>
            <a:pPr marL="267368" indent="-267368">
              <a:spcBef>
                <a:spcPts val="1200"/>
              </a:spcBef>
              <a:buFontTx/>
              <a:buAutoNum type="arabicPeriod" startAt="1"/>
              <a:defRPr sz="2000"/>
            </a:pPr>
            <a:r>
              <a:t>What do AJR claim are the indirect effects?</a:t>
            </a:r>
          </a:p>
          <a:p>
            <a:pPr marL="267368" indent="-267368">
              <a:spcBef>
                <a:spcPts val="1200"/>
              </a:spcBef>
              <a:buFontTx/>
              <a:buAutoNum type="arabicPeriod" startAt="1"/>
              <a:defRPr sz="2000"/>
            </a:pPr>
            <a:r>
              <a:t>Why do they think the indirect effects are materially large?</a:t>
            </a:r>
          </a:p>
          <a:p>
            <a:pPr marL="267368" indent="-267368">
              <a:spcBef>
                <a:spcPts val="1200"/>
              </a:spcBef>
              <a:buFontTx/>
              <a:buAutoNum type="arabicPeriod" startAt="1"/>
              <a:defRPr sz="2000"/>
            </a:pPr>
            <a:r>
              <a:t>What would convince them they were wrong?</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Catch Our Breath…"/>
          <p:cNvSpPr txBox="1"/>
          <p:nvPr>
            <p:ph type="title"/>
          </p:nvPr>
        </p:nvSpPr>
        <p:spPr>
          <a:xfrm>
            <a:off x="390757" y="-1"/>
            <a:ext cx="8255001" cy="1587501"/>
          </a:xfrm>
          <a:prstGeom prst="rect">
            <a:avLst/>
          </a:prstGeom>
        </p:spPr>
        <p:txBody>
          <a:bodyPr/>
          <a:lstStyle>
            <a:lvl1pPr>
              <a:defRPr>
                <a:solidFill>
                  <a:srgbClr val="800000"/>
                </a:solidFill>
              </a:defRPr>
            </a:lvl1pPr>
          </a:lstStyle>
          <a:p>
            <a:pPr/>
            <a:r>
              <a:t>Catch Our Breath…</a:t>
            </a:r>
          </a:p>
        </p:txBody>
      </p:sp>
      <p:sp>
        <p:nvSpPr>
          <p:cNvPr id="135" name="Ask a couple of questions?…"/>
          <p:cNvSpPr txBox="1"/>
          <p:nvPr>
            <p:ph type="body" sz="half" idx="1"/>
          </p:nvPr>
        </p:nvSpPr>
        <p:spPr>
          <a:xfrm>
            <a:off x="390757" y="1508814"/>
            <a:ext cx="4127501" cy="4762501"/>
          </a:xfrm>
          <a:prstGeom prst="rect">
            <a:avLst/>
          </a:prstGeom>
        </p:spPr>
        <p:txBody>
          <a:bodyPr anchor="t"/>
          <a:lstStyle/>
          <a:p>
            <a:pPr>
              <a:spcBef>
                <a:spcPts val="800"/>
              </a:spcBef>
            </a:pPr>
            <a:r>
              <a:t>Ask a couple of questions? </a:t>
            </a:r>
          </a:p>
          <a:p>
            <a:pPr>
              <a:spcBef>
                <a:spcPts val="800"/>
              </a:spcBef>
            </a:pPr>
            <a:r>
              <a:t>Make a couple of comments?</a:t>
            </a:r>
          </a:p>
          <a:p>
            <a:pPr>
              <a:spcBef>
                <a:spcPts val="800"/>
              </a:spcBef>
            </a:pPr>
            <a:r>
              <a:t>Any more readings to recommend?</a:t>
            </a:r>
          </a:p>
        </p:txBody>
      </p:sp>
      <p:pic>
        <p:nvPicPr>
          <p:cNvPr id="136"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 name="Commercial Revolutions: Readings for February 5…"/>
          <p:cNvSpPr txBox="1"/>
          <p:nvPr>
            <p:ph type="title" idx="4294967295"/>
          </p:nvPr>
        </p:nvSpPr>
        <p:spPr>
          <a:xfrm>
            <a:off x="457200" y="0"/>
            <a:ext cx="8229600" cy="1508126"/>
          </a:xfrm>
          <a:prstGeom prst="rect">
            <a:avLst/>
          </a:prstGeom>
        </p:spPr>
        <p:txBody>
          <a:bodyPr>
            <a:normAutofit fontScale="100000" lnSpcReduction="0"/>
          </a:bodyPr>
          <a:lstStyle>
            <a:lvl1pPr defTabSz="265175">
              <a:defRPr sz="4640">
                <a:solidFill>
                  <a:srgbClr val="800000"/>
                </a:solidFill>
              </a:defRPr>
            </a:lvl1pPr>
          </a:lstStyle>
          <a:p>
            <a:pPr/>
            <a:r>
              <a:t>Commercial Revolutions: Readings for February 5…</a:t>
            </a:r>
          </a:p>
        </p:txBody>
      </p:sp>
      <p:sp>
        <p:nvSpPr>
          <p:cNvPr id="58" name="Jeremiah E. Dittmar (2011): Information Technology and Economic Change: The Impact of the Printing Press &lt;http://qje.oxfordjournals.org/content/126/3/1133.abstract &gt;…"/>
          <p:cNvSpPr txBox="1"/>
          <p:nvPr>
            <p:ph type="body" idx="4294967295"/>
          </p:nvPr>
        </p:nvSpPr>
        <p:spPr>
          <a:xfrm>
            <a:off x="457200" y="1508125"/>
            <a:ext cx="8229600" cy="5090682"/>
          </a:xfrm>
          <a:prstGeom prst="rect">
            <a:avLst/>
          </a:prstGeom>
        </p:spPr>
        <p:txBody>
          <a:bodyPr>
            <a:normAutofit fontScale="100000" lnSpcReduction="0"/>
          </a:bodyPr>
          <a:lstStyle/>
          <a:p>
            <a:pPr marL="0" indent="0" defTabSz="356615">
              <a:spcBef>
                <a:spcPts val="500"/>
              </a:spcBef>
              <a:buSzTx/>
              <a:buFontTx/>
              <a:buNone/>
              <a:defRPr sz="2027"/>
            </a:pPr>
            <a:r>
              <a:t>Jeremiah E. Dittmar (2011): Information Technology and Economic Change: The Impact of the Printing Press &lt;</a:t>
            </a:r>
            <a:r>
              <a:rPr u="sng">
                <a:solidFill>
                  <a:srgbClr val="0000FF"/>
                </a:solidFill>
                <a:uFill>
                  <a:solidFill>
                    <a:srgbClr val="0000FF"/>
                  </a:solidFill>
                </a:uFill>
                <a:hlinkClick r:id="rId2" invalidUrl="" action="" tgtFrame="" tooltip="" history="1" highlightClick="0" endSnd="0"/>
              </a:rPr>
              <a:t>http://qje.oxfordjournals.org/content/126/3/1133.abstract</a:t>
            </a:r>
            <a:r>
              <a:t> &gt; </a:t>
            </a:r>
          </a:p>
          <a:p>
            <a:pPr marL="0" indent="0" defTabSz="356615">
              <a:spcBef>
                <a:spcPts val="500"/>
              </a:spcBef>
              <a:buSzTx/>
              <a:buFontTx/>
              <a:buNone/>
              <a:defRPr sz="2027"/>
            </a:pPr>
          </a:p>
          <a:p>
            <a:pPr marL="0" indent="0" defTabSz="356615">
              <a:spcBef>
                <a:spcPts val="500"/>
              </a:spcBef>
              <a:buSzTx/>
              <a:buFontTx/>
              <a:buNone/>
              <a:defRPr sz="2027"/>
            </a:pPr>
            <a:r>
              <a:t>J. Bradford DeLong and Andrei Shleifer (1993): Princes and Merchants: European City Growth before the Industrial Revolution &lt;</a:t>
            </a:r>
            <a:r>
              <a:rPr u="sng">
                <a:solidFill>
                  <a:srgbClr val="0000FF"/>
                </a:solidFill>
                <a:uFill>
                  <a:solidFill>
                    <a:srgbClr val="0000FF"/>
                  </a:solidFill>
                </a:uFill>
                <a:hlinkClick r:id="rId3" invalidUrl="" action="" tgtFrame="" tooltip="" history="1" highlightClick="0" endSnd="0"/>
              </a:rPr>
              <a:t>http://www.jstor.org/stable/725804</a:t>
            </a:r>
            <a:r>
              <a:t> &gt; </a:t>
            </a:r>
          </a:p>
          <a:p>
            <a:pPr marL="0" indent="0" defTabSz="356615">
              <a:spcBef>
                <a:spcPts val="500"/>
              </a:spcBef>
              <a:buSzTx/>
              <a:buFontTx/>
              <a:buNone/>
              <a:defRPr sz="2027"/>
            </a:pPr>
          </a:p>
          <a:p>
            <a:pPr marL="0" indent="0" defTabSz="356615">
              <a:spcBef>
                <a:spcPts val="500"/>
              </a:spcBef>
              <a:buSzTx/>
              <a:buFontTx/>
              <a:buNone/>
              <a:defRPr sz="2027"/>
            </a:pPr>
            <a:r>
              <a:t>Daron Acemoglu, Simon Johnson, and James Robinson (2005): The Rise of Europe: Atlantic Trade, Institutional Change, and Economic Growth &lt;</a:t>
            </a:r>
            <a:r>
              <a:rPr u="sng">
                <a:solidFill>
                  <a:srgbClr val="0000FF"/>
                </a:solidFill>
                <a:uFill>
                  <a:solidFill>
                    <a:srgbClr val="0000FF"/>
                  </a:solidFill>
                </a:uFill>
                <a:hlinkClick r:id="rId4" invalidUrl="" action="" tgtFrame="" tooltip="" history="1" highlightClick="0" endSnd="0"/>
              </a:rPr>
              <a:t>http://www.jstor.org/stable/4132729</a:t>
            </a:r>
            <a:r>
              <a:t>&gt; </a:t>
            </a:r>
          </a:p>
          <a:p>
            <a:pPr marL="0" indent="0" defTabSz="356615">
              <a:spcBef>
                <a:spcPts val="500"/>
              </a:spcBef>
              <a:buSzTx/>
              <a:buFontTx/>
              <a:buNone/>
              <a:defRPr sz="2027"/>
            </a:pPr>
          </a:p>
          <a:p>
            <a:pPr marL="0" indent="0" defTabSz="356615">
              <a:spcBef>
                <a:spcPts val="500"/>
              </a:spcBef>
              <a:buSzTx/>
              <a:buFontTx/>
              <a:buNone/>
              <a:defRPr sz="2027"/>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Notes…"/>
          <p:cNvSpPr txBox="1"/>
          <p:nvPr>
            <p:ph type="title"/>
          </p:nvPr>
        </p:nvSpPr>
        <p:spPr>
          <a:xfrm>
            <a:off x="390757" y="-1"/>
            <a:ext cx="8255001" cy="1587501"/>
          </a:xfrm>
          <a:prstGeom prst="rect">
            <a:avLst/>
          </a:prstGeom>
        </p:spPr>
        <p:txBody>
          <a:bodyPr/>
          <a:lstStyle>
            <a:lvl1pPr>
              <a:defRPr>
                <a:solidFill>
                  <a:srgbClr val="800000"/>
                </a:solidFill>
              </a:defRPr>
            </a:lvl1pPr>
          </a:lstStyle>
          <a:p>
            <a:pPr/>
            <a:r>
              <a:t>Notes…</a:t>
            </a:r>
          </a:p>
        </p:txBody>
      </p:sp>
      <p:sp>
        <p:nvSpPr>
          <p:cNvPr id="139" name="Body"/>
          <p:cNvSpPr txBox="1"/>
          <p:nvPr>
            <p:ph type="body" sz="half" idx="1"/>
          </p:nvPr>
        </p:nvSpPr>
        <p:spPr>
          <a:xfrm>
            <a:off x="390757" y="1508814"/>
            <a:ext cx="4127501" cy="4087583"/>
          </a:xfrm>
          <a:prstGeom prst="rect">
            <a:avLst/>
          </a:prstGeom>
        </p:spPr>
        <p:txBody>
          <a:bodyPr anchor="t"/>
          <a:lstStyle/>
          <a:p>
            <a:pPr>
              <a:spcBef>
                <a:spcPts val="800"/>
              </a:spcBef>
            </a:pPr>
          </a:p>
        </p:txBody>
      </p:sp>
      <p:pic>
        <p:nvPicPr>
          <p:cNvPr id="140" name="Image" descr="Image"/>
          <p:cNvPicPr>
            <a:picLocks noChangeAspect="1"/>
          </p:cNvPicPr>
          <p:nvPr/>
        </p:nvPicPr>
        <p:blipFill>
          <a:blip r:embed="rId2">
            <a:extLst/>
          </a:blip>
          <a:stretch>
            <a:fillRect/>
          </a:stretch>
        </p:blipFill>
        <p:spPr>
          <a:xfrm>
            <a:off x="4518257" y="1508814"/>
            <a:ext cx="4127501" cy="4087583"/>
          </a:xfrm>
          <a:prstGeom prst="rect">
            <a:avLst/>
          </a:prstGeom>
          <a:ln w="3175">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 name="Global Number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Global Numbers</a:t>
            </a:r>
          </a:p>
        </p:txBody>
      </p:sp>
      <p:sp>
        <p:nvSpPr>
          <p:cNvPr id="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2" name="Image" descr="Image"/>
          <p:cNvPicPr>
            <a:picLocks noChangeAspect="1"/>
          </p:cNvPicPr>
          <p:nvPr/>
        </p:nvPicPr>
        <p:blipFill>
          <a:blip r:embed="rId2">
            <a:extLst/>
          </a:blip>
          <a:stretch>
            <a:fillRect/>
          </a:stretch>
        </p:blipFill>
        <p:spPr>
          <a:xfrm>
            <a:off x="1443075" y="1270000"/>
            <a:ext cx="5461644" cy="3707817"/>
          </a:xfrm>
          <a:prstGeom prst="rect">
            <a:avLst/>
          </a:prstGeom>
          <a:ln w="12700">
            <a:miter lim="400000"/>
          </a:ln>
        </p:spPr>
      </p:pic>
      <p:sp>
        <p:nvSpPr>
          <p:cNvPr id="63" name="The Commercial Revolution acceleration appears everywhere…"/>
          <p:cNvSpPr txBox="1"/>
          <p:nvPr>
            <p:ph type="body" sz="half" idx="4294967295"/>
          </p:nvPr>
        </p:nvSpPr>
        <p:spPr>
          <a:xfrm>
            <a:off x="277663" y="5052586"/>
            <a:ext cx="8572501" cy="1491155"/>
          </a:xfrm>
          <a:prstGeom prst="rect">
            <a:avLst/>
          </a:prstGeom>
        </p:spPr>
        <p:txBody>
          <a:bodyPr>
            <a:normAutofit fontScale="100000" lnSpcReduction="0"/>
          </a:bodyPr>
          <a:lstStyle/>
          <a:p>
            <a:pPr marL="117909" indent="-117909" defTabSz="224027">
              <a:spcBef>
                <a:spcPts val="500"/>
              </a:spcBef>
              <a:buFontTx/>
              <a:defRPr sz="1176">
                <a:latin typeface="Times New Roman"/>
                <a:ea typeface="Times New Roman"/>
                <a:cs typeface="Times New Roman"/>
                <a:sym typeface="Times New Roman"/>
              </a:defRPr>
            </a:pPr>
            <a:r>
              <a:t>The Commercial Revolution acceleration appears </a:t>
            </a:r>
            <a:r>
              <a:rPr i="1"/>
              <a:t>everywhere</a:t>
            </a:r>
            <a:r>
              <a:t> </a:t>
            </a:r>
          </a:p>
          <a:p>
            <a:pPr marL="117909" indent="-117909" defTabSz="224027">
              <a:spcBef>
                <a:spcPts val="500"/>
              </a:spcBef>
              <a:buFontTx/>
              <a:defRPr sz="1176">
                <a:latin typeface="Times New Roman"/>
                <a:ea typeface="Times New Roman"/>
                <a:cs typeface="Times New Roman"/>
                <a:sym typeface="Times New Roman"/>
              </a:defRPr>
            </a:pPr>
            <a:r>
              <a:t>Due to globalization</a:t>
            </a:r>
          </a:p>
          <a:p>
            <a:pPr marL="117909" indent="-117909" defTabSz="224027">
              <a:spcBef>
                <a:spcPts val="500"/>
              </a:spcBef>
              <a:buFontTx/>
              <a:defRPr sz="1176">
                <a:latin typeface="Times New Roman"/>
                <a:ea typeface="Times New Roman"/>
                <a:cs typeface="Times New Roman"/>
                <a:sym typeface="Times New Roman"/>
              </a:defRPr>
            </a:pPr>
            <a:r>
              <a:t>And especially to the “Columbian Exchange”</a:t>
            </a:r>
          </a:p>
          <a:p>
            <a:pPr marL="117909" indent="-117909" defTabSz="224027">
              <a:spcBef>
                <a:spcPts val="500"/>
              </a:spcBef>
              <a:buFontTx/>
              <a:defRPr sz="1176">
                <a:latin typeface="Times New Roman"/>
                <a:ea typeface="Times New Roman"/>
                <a:cs typeface="Times New Roman"/>
                <a:sym typeface="Times New Roman"/>
              </a:defRPr>
            </a:pPr>
            <a:r>
              <a:t>“West” has an edge in global transport post-1500 (not pre!)</a:t>
            </a:r>
          </a:p>
          <a:p>
            <a:pPr marL="117909" indent="-117909" defTabSz="224027">
              <a:spcBef>
                <a:spcPts val="500"/>
              </a:spcBef>
              <a:buFontTx/>
              <a:defRPr sz="1176">
                <a:latin typeface="Times New Roman"/>
                <a:ea typeface="Times New Roman"/>
                <a:cs typeface="Times New Roman"/>
                <a:sym typeface="Times New Roman"/>
              </a:defRPr>
            </a:pPr>
            <a:r>
              <a:t>But “West” on the defensive in Balkans until 1683</a:t>
            </a:r>
          </a:p>
          <a:p>
            <a:pPr lvl="1" marL="304599" indent="-117909" defTabSz="224027">
              <a:spcBef>
                <a:spcPts val="500"/>
              </a:spcBef>
              <a:buFontTx/>
              <a:buChar char="•"/>
              <a:defRPr sz="1176">
                <a:latin typeface="Times New Roman"/>
                <a:ea typeface="Times New Roman"/>
                <a:cs typeface="Times New Roman"/>
                <a:sym typeface="Times New Roman"/>
              </a:defRPr>
            </a:pPr>
            <a:r>
              <a:t>Mohacs 1526, Malta 1565, Cyprus 1572, Crete 1669, sieges of Vienna 1529, 1683)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 name="“Western” Numbers"/>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“Western” Numbers</a:t>
            </a:r>
          </a:p>
        </p:txBody>
      </p:sp>
      <p:sp>
        <p:nvSpPr>
          <p:cNvPr id="6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7" name="Image" descr="Image"/>
          <p:cNvPicPr>
            <a:picLocks noChangeAspect="1"/>
          </p:cNvPicPr>
          <p:nvPr/>
        </p:nvPicPr>
        <p:blipFill>
          <a:blip r:embed="rId2">
            <a:extLst/>
          </a:blip>
          <a:stretch>
            <a:fillRect/>
          </a:stretch>
        </p:blipFill>
        <p:spPr>
          <a:xfrm>
            <a:off x="277663" y="1270000"/>
            <a:ext cx="8572501" cy="4279687"/>
          </a:xfrm>
          <a:prstGeom prst="rect">
            <a:avLst/>
          </a:prstGeom>
          <a:ln w="12700">
            <a:miter lim="400000"/>
          </a:ln>
        </p:spPr>
      </p:pic>
      <p:sp>
        <p:nvSpPr>
          <p:cNvPr id="68" name="Is ‘the west’ special between 800 and 1500?…"/>
          <p:cNvSpPr txBox="1"/>
          <p:nvPr>
            <p:ph type="body" sz="quarter" idx="4294967295"/>
          </p:nvPr>
        </p:nvSpPr>
        <p:spPr>
          <a:xfrm>
            <a:off x="277663" y="5679172"/>
            <a:ext cx="8572501" cy="994361"/>
          </a:xfrm>
          <a:prstGeom prst="rect">
            <a:avLst/>
          </a:prstGeom>
        </p:spPr>
        <p:txBody>
          <a:bodyPr>
            <a:normAutofit fontScale="100000" lnSpcReduction="0"/>
          </a:bodyPr>
          <a:lstStyle>
            <a:lvl1pPr marL="240631" indent="-240631">
              <a:spcBef>
                <a:spcPts val="1200"/>
              </a:spcBef>
              <a:buFontTx/>
              <a:defRPr sz="2400">
                <a:latin typeface="Times New Roman"/>
                <a:ea typeface="Times New Roman"/>
                <a:cs typeface="Times New Roman"/>
                <a:sym typeface="Times New Roman"/>
              </a:defRPr>
            </a:lvl1pPr>
            <a:lvl2pPr marL="621631" indent="-240631">
              <a:spcBef>
                <a:spcPts val="1200"/>
              </a:spcBef>
              <a:buFontTx/>
              <a:buChar char="•"/>
              <a:defRPr sz="2400">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West”?"/>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“West”?</a:t>
            </a:r>
          </a:p>
        </p:txBody>
      </p:sp>
      <p:pic>
        <p:nvPicPr>
          <p:cNvPr id="71" name="Image" descr="Image"/>
          <p:cNvPicPr>
            <a:picLocks noChangeAspect="1"/>
          </p:cNvPicPr>
          <p:nvPr/>
        </p:nvPicPr>
        <p:blipFill>
          <a:blip r:embed="rId2">
            <a:extLst/>
          </a:blip>
          <a:stretch>
            <a:fillRect/>
          </a:stretch>
        </p:blipFill>
        <p:spPr>
          <a:xfrm>
            <a:off x="318444" y="1270000"/>
            <a:ext cx="3278041" cy="1478498"/>
          </a:xfrm>
          <a:prstGeom prst="rect">
            <a:avLst/>
          </a:prstGeom>
          <a:ln w="12700">
            <a:miter lim="400000"/>
          </a:ln>
        </p:spPr>
      </p:pic>
      <p:pic>
        <p:nvPicPr>
          <p:cNvPr id="72" name="Image" descr="Image"/>
          <p:cNvPicPr>
            <a:picLocks noChangeAspect="1"/>
          </p:cNvPicPr>
          <p:nvPr/>
        </p:nvPicPr>
        <p:blipFill>
          <a:blip r:embed="rId3">
            <a:extLst/>
          </a:blip>
          <a:stretch>
            <a:fillRect/>
          </a:stretch>
        </p:blipFill>
        <p:spPr>
          <a:xfrm>
            <a:off x="3596484" y="1270000"/>
            <a:ext cx="2367090" cy="1478498"/>
          </a:xfrm>
          <a:prstGeom prst="rect">
            <a:avLst/>
          </a:prstGeom>
          <a:ln w="12700">
            <a:miter lim="400000"/>
          </a:ln>
        </p:spPr>
      </p:pic>
      <p:pic>
        <p:nvPicPr>
          <p:cNvPr id="73" name="Image" descr="Image"/>
          <p:cNvPicPr>
            <a:picLocks noChangeAspect="1"/>
          </p:cNvPicPr>
          <p:nvPr/>
        </p:nvPicPr>
        <p:blipFill>
          <a:blip r:embed="rId4">
            <a:extLst/>
          </a:blip>
          <a:stretch>
            <a:fillRect/>
          </a:stretch>
        </p:blipFill>
        <p:spPr>
          <a:xfrm>
            <a:off x="5963573" y="1270000"/>
            <a:ext cx="2886591" cy="1478498"/>
          </a:xfrm>
          <a:prstGeom prst="rect">
            <a:avLst/>
          </a:prstGeom>
          <a:ln w="12700">
            <a:miter lim="400000"/>
          </a:ln>
        </p:spPr>
      </p:pic>
      <p:pic>
        <p:nvPicPr>
          <p:cNvPr id="74" name="Image" descr="Image"/>
          <p:cNvPicPr>
            <a:picLocks noChangeAspect="1"/>
          </p:cNvPicPr>
          <p:nvPr/>
        </p:nvPicPr>
        <p:blipFill>
          <a:blip r:embed="rId5">
            <a:extLst/>
          </a:blip>
          <a:srcRect l="0" t="22820" r="0" b="0"/>
          <a:stretch>
            <a:fillRect/>
          </a:stretch>
        </p:blipFill>
        <p:spPr>
          <a:xfrm>
            <a:off x="318444" y="2788615"/>
            <a:ext cx="3200401" cy="1881948"/>
          </a:xfrm>
          <a:prstGeom prst="rect">
            <a:avLst/>
          </a:prstGeom>
          <a:ln w="12700">
            <a:miter lim="400000"/>
          </a:ln>
        </p:spPr>
      </p:pic>
      <p:pic>
        <p:nvPicPr>
          <p:cNvPr id="75" name="Image" descr="Image"/>
          <p:cNvPicPr>
            <a:picLocks noChangeAspect="1"/>
          </p:cNvPicPr>
          <p:nvPr/>
        </p:nvPicPr>
        <p:blipFill>
          <a:blip r:embed="rId6">
            <a:extLst/>
          </a:blip>
          <a:srcRect l="0" t="0" r="0" b="21177"/>
          <a:stretch>
            <a:fillRect/>
          </a:stretch>
        </p:blipFill>
        <p:spPr>
          <a:xfrm>
            <a:off x="3518844" y="2748497"/>
            <a:ext cx="3115086" cy="1921999"/>
          </a:xfrm>
          <a:prstGeom prst="rect">
            <a:avLst/>
          </a:prstGeom>
          <a:ln w="12700">
            <a:miter lim="400000"/>
          </a:ln>
        </p:spPr>
      </p:pic>
      <p:pic>
        <p:nvPicPr>
          <p:cNvPr id="76" name="Image" descr="Image"/>
          <p:cNvPicPr>
            <a:picLocks noChangeAspect="1"/>
          </p:cNvPicPr>
          <p:nvPr/>
        </p:nvPicPr>
        <p:blipFill>
          <a:blip r:embed="rId7">
            <a:extLst/>
          </a:blip>
          <a:srcRect l="0" t="4335" r="26141" b="0"/>
          <a:stretch>
            <a:fillRect/>
          </a:stretch>
        </p:blipFill>
        <p:spPr>
          <a:xfrm>
            <a:off x="6229201" y="2788615"/>
            <a:ext cx="2620971" cy="1985804"/>
          </a:xfrm>
          <a:prstGeom prst="rect">
            <a:avLst/>
          </a:prstGeom>
          <a:ln w="12700">
            <a:miter lim="400000"/>
          </a:ln>
        </p:spPr>
      </p:pic>
      <p:pic>
        <p:nvPicPr>
          <p:cNvPr id="77" name="Image" descr="Image"/>
          <p:cNvPicPr>
            <a:picLocks noChangeAspect="1"/>
          </p:cNvPicPr>
          <p:nvPr/>
        </p:nvPicPr>
        <p:blipFill>
          <a:blip r:embed="rId8">
            <a:extLst/>
          </a:blip>
          <a:stretch>
            <a:fillRect/>
          </a:stretch>
        </p:blipFill>
        <p:spPr>
          <a:xfrm>
            <a:off x="318444" y="4710714"/>
            <a:ext cx="3216986" cy="2091732"/>
          </a:xfrm>
          <a:prstGeom prst="rect">
            <a:avLst/>
          </a:prstGeom>
          <a:ln w="12700">
            <a:miter lim="400000"/>
          </a:ln>
        </p:spPr>
      </p:pic>
      <p:pic>
        <p:nvPicPr>
          <p:cNvPr id="78" name="Image" descr="Image"/>
          <p:cNvPicPr>
            <a:picLocks noChangeAspect="1"/>
          </p:cNvPicPr>
          <p:nvPr/>
        </p:nvPicPr>
        <p:blipFill>
          <a:blip r:embed="rId9">
            <a:extLst/>
          </a:blip>
          <a:stretch>
            <a:fillRect/>
          </a:stretch>
        </p:blipFill>
        <p:spPr>
          <a:xfrm>
            <a:off x="3596483" y="4710714"/>
            <a:ext cx="1795558" cy="2091732"/>
          </a:xfrm>
          <a:prstGeom prst="rect">
            <a:avLst/>
          </a:prstGeom>
          <a:ln w="12700">
            <a:miter lim="400000"/>
          </a:ln>
        </p:spPr>
      </p:pic>
      <p:pic>
        <p:nvPicPr>
          <p:cNvPr id="79" name="Image" descr="Image"/>
          <p:cNvPicPr>
            <a:picLocks noChangeAspect="1"/>
          </p:cNvPicPr>
          <p:nvPr/>
        </p:nvPicPr>
        <p:blipFill>
          <a:blip r:embed="rId10">
            <a:extLst/>
          </a:blip>
          <a:srcRect l="0" t="27112" r="5834" b="0"/>
          <a:stretch>
            <a:fillRect/>
          </a:stretch>
        </p:blipFill>
        <p:spPr>
          <a:xfrm>
            <a:off x="5389761" y="4710714"/>
            <a:ext cx="3460475" cy="209173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Cicero on Britain"/>
          <p:cNvSpPr txBox="1"/>
          <p:nvPr>
            <p:ph type="title" idx="4294967295"/>
          </p:nvPr>
        </p:nvSpPr>
        <p:spPr>
          <a:xfrm>
            <a:off x="277663" y="-1"/>
            <a:ext cx="8572501" cy="1270001"/>
          </a:xfrm>
          <a:prstGeom prst="rect">
            <a:avLst/>
          </a:prstGeom>
        </p:spPr>
        <p:txBody>
          <a:bodyPr>
            <a:normAutofit fontScale="100000" lnSpcReduction="0"/>
          </a:bodyPr>
          <a:lstStyle>
            <a:lvl1pPr>
              <a:defRPr sz="6000"/>
            </a:lvl1pPr>
          </a:lstStyle>
          <a:p>
            <a:pPr/>
            <a:r>
              <a:t>Cicero on Britain</a:t>
            </a:r>
          </a:p>
        </p:txBody>
      </p:sp>
      <p:sp>
        <p:nvSpPr>
          <p:cNvPr id="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3" name="Cicero to Atticus: Epistulae ad Atticum 4.17:…"/>
          <p:cNvSpPr txBox="1"/>
          <p:nvPr>
            <p:ph type="body" idx="4294967295"/>
          </p:nvPr>
        </p:nvSpPr>
        <p:spPr>
          <a:xfrm>
            <a:off x="277663" y="1043453"/>
            <a:ext cx="4658698" cy="5555076"/>
          </a:xfrm>
          <a:prstGeom prst="rect">
            <a:avLst/>
          </a:prstGeom>
        </p:spPr>
        <p:txBody>
          <a:bodyPr>
            <a:normAutofit fontScale="100000" lnSpcReduction="0"/>
          </a:bodyPr>
          <a:lstStyle/>
          <a:p>
            <a:pPr marL="158816" indent="-158816" defTabSz="301752">
              <a:buFontTx/>
              <a:defRPr sz="1584">
                <a:latin typeface="Times New Roman"/>
                <a:ea typeface="Times New Roman"/>
                <a:cs typeface="Times New Roman"/>
                <a:sym typeface="Times New Roman"/>
              </a:defRPr>
            </a:pPr>
            <a:r>
              <a:t>Cicero to Atticus: </a:t>
            </a:r>
            <a:r>
              <a:rPr i="1"/>
              <a:t>Epistulae ad Atticum</a:t>
            </a:r>
            <a:r>
              <a:t> 4.17:</a:t>
            </a:r>
          </a:p>
          <a:p>
            <a:pPr lvl="1" marL="410276" indent="-158816" defTabSz="301752">
              <a:buFontTx/>
              <a:buChar char="•"/>
              <a:defRPr sz="1584">
                <a:latin typeface="Times New Roman"/>
                <a:ea typeface="Times New Roman"/>
                <a:cs typeface="Times New Roman"/>
                <a:sym typeface="Times New Roman"/>
              </a:defRPr>
            </a:pPr>
            <a:r>
              <a:t>“Now for the rest. A letter from my brother contains some quite extraordinary things about Caesar's warm feelings towards me, and is corroborated by a very copious letter from Caesar himself. The result of the war against Britain is eagerly awaited, for the approaches to the island are known to be 'warded with wondrous massy walls.' It is also now ascertained that there isn't a grain of silver on the island nor any prospect of booty apart from captives, and I fancy you won't expect any of them to be highly qualified in literature or music!…”</a:t>
            </a:r>
          </a:p>
          <a:p>
            <a:pPr lvl="1" marL="410276" indent="-158816" defTabSz="301752">
              <a:buFontTx/>
              <a:buChar char="•"/>
              <a:defRPr sz="1584">
                <a:latin typeface="Times New Roman"/>
                <a:ea typeface="Times New Roman"/>
                <a:cs typeface="Times New Roman"/>
                <a:sym typeface="Times New Roman"/>
              </a:defRPr>
            </a:pPr>
            <a:r>
              <a:t>“Cognosce cetera. Ex fratris litteris incredibilia de Caesaris in me amore cognovi, eaque sunt ipsius Caesaris uberrimis litteris confirmata. Britannici belli exitus exspectatur; constat enim aditus insulae esse muratos mirificis molibus. etiam illud iam cognitum est neque argenti scripulum esse ullum in illa insula neque ullam spem praedae nisi  ex  mancipiis;  ex  quibus  nullos puto te litteris aut musicis eruditos exspectare…”</a:t>
            </a:r>
          </a:p>
        </p:txBody>
      </p:sp>
      <p:pic>
        <p:nvPicPr>
          <p:cNvPr id="84" name="Image" descr="Image"/>
          <p:cNvPicPr>
            <a:picLocks noChangeAspect="1"/>
          </p:cNvPicPr>
          <p:nvPr/>
        </p:nvPicPr>
        <p:blipFill>
          <a:blip r:embed="rId2">
            <a:extLst/>
          </a:blip>
          <a:stretch>
            <a:fillRect/>
          </a:stretch>
        </p:blipFill>
        <p:spPr>
          <a:xfrm>
            <a:off x="4936360" y="1043453"/>
            <a:ext cx="3913804" cy="555507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Reading Dittmar: Could One Innovation Make Such a Difference?"/>
          <p:cNvSpPr txBox="1"/>
          <p:nvPr>
            <p:ph type="title" idx="4294967295"/>
          </p:nvPr>
        </p:nvSpPr>
        <p:spPr>
          <a:xfrm>
            <a:off x="277663" y="-1"/>
            <a:ext cx="8572501" cy="1270001"/>
          </a:xfrm>
          <a:prstGeom prst="rect">
            <a:avLst/>
          </a:prstGeom>
        </p:spPr>
        <p:txBody>
          <a:bodyPr>
            <a:normAutofit fontScale="100000" lnSpcReduction="0"/>
          </a:bodyPr>
          <a:lstStyle>
            <a:lvl1pPr defTabSz="219455">
              <a:defRPr sz="3791">
                <a:solidFill>
                  <a:srgbClr val="800000"/>
                </a:solidFill>
              </a:defRPr>
            </a:lvl1pPr>
          </a:lstStyle>
          <a:p>
            <a:pPr/>
            <a:r>
              <a:t>Reading Dittmar: Could One Innovation Make Such a Difference?</a:t>
            </a:r>
          </a:p>
        </p:txBody>
      </p:sp>
      <p:sp>
        <p:nvSpPr>
          <p:cNvPr id="87" name="Jeremiah E. Dittmar (2011): Information Technology and Economic Change: The Impact of the Printing Press &lt;http://qje.oxfordjournals.org/content/126/3/1133.abstract&gt;:…"/>
          <p:cNvSpPr txBox="1"/>
          <p:nvPr>
            <p:ph type="body" idx="4294967295"/>
          </p:nvPr>
        </p:nvSpPr>
        <p:spPr>
          <a:xfrm>
            <a:off x="277663" y="1270000"/>
            <a:ext cx="8572501" cy="520700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Jeremiah E. Dittmar (2011): Information Technology and Economic Change: The Impact of the Printing Press &lt;</a:t>
            </a:r>
            <a:r>
              <a:rPr u="sng">
                <a:solidFill>
                  <a:srgbClr val="0000FF"/>
                </a:solidFill>
                <a:uFill>
                  <a:solidFill>
                    <a:srgbClr val="0000FF"/>
                  </a:solidFill>
                </a:uFill>
                <a:hlinkClick r:id="rId2" invalidUrl="" action="" tgtFrame="" tooltip="" history="1" highlightClick="0" endSnd="0"/>
              </a:rPr>
              <a:t>http://qje.oxfordjournals.org/content/126/3/1133.abstract</a:t>
            </a:r>
            <a:r>
              <a:t>&gt;:</a:t>
            </a:r>
          </a:p>
          <a:p>
            <a:pPr marL="161223" indent="-161223" defTabSz="306324">
              <a:spcBef>
                <a:spcPts val="800"/>
              </a:spcBef>
              <a:buFontTx/>
              <a:defRPr sz="1608">
                <a:latin typeface="Times New Roman"/>
                <a:ea typeface="Times New Roman"/>
                <a:cs typeface="Times New Roman"/>
                <a:sym typeface="Times New Roman"/>
              </a:defRPr>
            </a:pPr>
            <a:r>
              <a:t>Information economics visits the 1500s…</a:t>
            </a:r>
          </a:p>
          <a:p>
            <a:pPr marL="161223" indent="-161223" defTabSz="306324">
              <a:spcBef>
                <a:spcPts val="800"/>
              </a:spcBef>
              <a:buFontTx/>
              <a:defRPr sz="1608">
                <a:latin typeface="Times New Roman"/>
                <a:ea typeface="Times New Roman"/>
                <a:cs typeface="Times New Roman"/>
                <a:sym typeface="Times New Roman"/>
              </a:defRPr>
            </a:pPr>
            <a:r>
              <a:t>Inmigration drives city growth</a:t>
            </a:r>
          </a:p>
          <a:p>
            <a:pPr lvl="1" marL="416493" indent="-161223" defTabSz="306324">
              <a:spcBef>
                <a:spcPts val="800"/>
              </a:spcBef>
              <a:buFontTx/>
              <a:buChar char="•"/>
              <a:defRPr sz="1608">
                <a:latin typeface="Times New Roman"/>
                <a:ea typeface="Times New Roman"/>
                <a:cs typeface="Times New Roman"/>
                <a:sym typeface="Times New Roman"/>
              </a:defRPr>
            </a:pPr>
            <a:r>
              <a:t>New growth, or redistribution?</a:t>
            </a:r>
          </a:p>
          <a:p>
            <a:pPr marL="161223" indent="-161223" defTabSz="306324">
              <a:spcBef>
                <a:spcPts val="800"/>
              </a:spcBef>
              <a:buFontTx/>
              <a:defRPr sz="1608">
                <a:latin typeface="Times New Roman"/>
                <a:ea typeface="Times New Roman"/>
                <a:cs typeface="Times New Roman"/>
                <a:sym typeface="Times New Roman"/>
              </a:defRPr>
            </a:pPr>
            <a:r>
              <a:t>What are the economic benefits of printing books, anyway?</a:t>
            </a:r>
          </a:p>
          <a:p>
            <a:pPr lvl="1" marL="416493" indent="-161223" defTabSz="306324">
              <a:spcBef>
                <a:spcPts val="800"/>
              </a:spcBef>
              <a:buFontTx/>
              <a:buChar char="•"/>
              <a:defRPr sz="1608">
                <a:latin typeface="Times New Roman"/>
                <a:ea typeface="Times New Roman"/>
                <a:cs typeface="Times New Roman"/>
                <a:sym typeface="Times New Roman"/>
              </a:defRPr>
            </a:pPr>
            <a:r>
              <a:rPr i="1"/>
              <a:t>Treviso Arithmetic</a:t>
            </a:r>
            <a:r>
              <a:t> (1478): “I have often been asked by certain youths.… who look forward to mercantile pursuits, to put into writing the fundamental principles of arithmetic…. Here beginneth a Practica, very helpful to all who have to do with that commercial art…”</a:t>
            </a:r>
          </a:p>
          <a:p>
            <a:pPr lvl="1" marL="416493" indent="-161223" defTabSz="306324">
              <a:spcBef>
                <a:spcPts val="800"/>
              </a:spcBef>
              <a:buFontTx/>
              <a:buChar char="•"/>
              <a:defRPr sz="1608">
                <a:latin typeface="Times New Roman"/>
                <a:ea typeface="Times New Roman"/>
                <a:cs typeface="Times New Roman"/>
                <a:sym typeface="Times New Roman"/>
              </a:defRPr>
            </a:pPr>
            <a:r>
              <a:t>Gaspar Nicolas (1519): “I am printing this arithmetic because it is a thing so necessary in Portugal for transactions with the merchants of India, Persia, Ethiopia, and other places…”</a:t>
            </a:r>
          </a:p>
          <a:p>
            <a:pPr lvl="1" marL="416493" indent="-161223" defTabSz="306324">
              <a:spcBef>
                <a:spcPts val="800"/>
              </a:spcBef>
              <a:buFontTx/>
              <a:buChar char="•"/>
              <a:defRPr sz="1608">
                <a:latin typeface="Times New Roman"/>
                <a:ea typeface="Times New Roman"/>
                <a:cs typeface="Times New Roman"/>
                <a:sym typeface="Times New Roman"/>
              </a:defRPr>
            </a:pPr>
            <a:r>
              <a:t>Even printed books are not easy to transport: “heavy and fragile… sensitive to damp…. Outside printing cities, information on the range of available print media was incomplete and many books were not offered for sale…” </a:t>
            </a:r>
          </a:p>
          <a:p>
            <a:pPr lvl="1" marL="416493" indent="-161223" defTabSz="306324">
              <a:spcBef>
                <a:spcPts val="800"/>
              </a:spcBef>
              <a:buFontTx/>
              <a:buChar char="•"/>
              <a:defRPr sz="1608">
                <a:latin typeface="Times New Roman"/>
                <a:ea typeface="Times New Roman"/>
                <a:cs typeface="Times New Roman"/>
                <a:sym typeface="Times New Roman"/>
              </a:defRPr>
            </a:pPr>
            <a:r>
              <a:t>Agglomeration economies and externalities</a:t>
            </a:r>
          </a:p>
          <a:p>
            <a:pPr lvl="1" marL="416493" indent="-161223" defTabSz="306324">
              <a:spcBef>
                <a:spcPts val="800"/>
              </a:spcBef>
              <a:buFontTx/>
              <a:buChar char="•"/>
              <a:defRPr sz="1608">
                <a:latin typeface="Times New Roman"/>
                <a:ea typeface="Times New Roman"/>
                <a:cs typeface="Times New Roman"/>
                <a:sym typeface="Times New Roman"/>
              </a:defRPr>
            </a:pPr>
          </a:p>
          <a:p>
            <a:pPr marL="161223" indent="-161223" defTabSz="306324">
              <a:spcBef>
                <a:spcPts val="800"/>
              </a:spcBef>
              <a:buFontTx/>
              <a:defRPr sz="1608">
                <a:latin typeface="Times New Roman"/>
                <a:ea typeface="Times New Roman"/>
                <a:cs typeface="Times New Roman"/>
                <a:sym typeface="Times New Roman"/>
              </a:defRPr>
            </a:pPr>
            <a:r>
              <a:t>How much of a difference can a small sector—1% of GDP—actually make?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Jeremiah Dittmar (2011): The Printing Press as an Agent of Change…"/>
          <p:cNvSpPr txBox="1"/>
          <p:nvPr>
            <p:ph type="title" idx="4294967295"/>
          </p:nvPr>
        </p:nvSpPr>
        <p:spPr>
          <a:xfrm>
            <a:off x="457200" y="0"/>
            <a:ext cx="8229600" cy="1143001"/>
          </a:xfrm>
          <a:prstGeom prst="rect">
            <a:avLst/>
          </a:prstGeom>
        </p:spPr>
        <p:txBody>
          <a:bodyPr>
            <a:normAutofit fontScale="100000" lnSpcReduction="0"/>
          </a:bodyPr>
          <a:lstStyle>
            <a:lvl1pPr defTabSz="352043">
              <a:defRPr sz="3387"/>
            </a:lvl1pPr>
          </a:lstStyle>
          <a:p>
            <a:pPr/>
            <a:r>
              <a:t>Jeremiah Dittmar (2011): The Printing Press as an Agent of Change…</a:t>
            </a:r>
          </a:p>
        </p:txBody>
      </p:sp>
      <p:sp>
        <p:nvSpPr>
          <p:cNvPr id="90" name="The “throw everything else into the right-hand side” estimation strategy…"/>
          <p:cNvSpPr txBox="1"/>
          <p:nvPr>
            <p:ph type="body" sz="half" idx="4294967295"/>
          </p:nvPr>
        </p:nvSpPr>
        <p:spPr>
          <a:xfrm>
            <a:off x="457200" y="1142999"/>
            <a:ext cx="4281173" cy="5457248"/>
          </a:xfrm>
          <a:prstGeom prst="rect">
            <a:avLst/>
          </a:prstGeom>
        </p:spPr>
        <p:txBody>
          <a:bodyPr>
            <a:normAutofit fontScale="100000" lnSpcReduction="0"/>
          </a:bodyPr>
          <a:lstStyle/>
          <a:p>
            <a:pPr marL="195452" indent="-195452" defTabSz="260604">
              <a:spcBef>
                <a:spcPts val="400"/>
              </a:spcBef>
              <a:defRPr sz="1824"/>
            </a:pPr>
            <a:r>
              <a:t>The “throw everything else into the right-hand side” estimation strategy</a:t>
            </a:r>
          </a:p>
          <a:p>
            <a:pPr lvl="1" marL="456056" indent="-195452" defTabSz="260604">
              <a:spcBef>
                <a:spcPts val="400"/>
              </a:spcBef>
              <a:buChar char="•"/>
              <a:defRPr sz="1824"/>
            </a:pPr>
            <a:r>
              <a:t>Is this an appropriate one?</a:t>
            </a:r>
          </a:p>
          <a:p>
            <a:pPr lvl="1" marL="456056" indent="-195452" defTabSz="260604">
              <a:spcBef>
                <a:spcPts val="400"/>
              </a:spcBef>
              <a:buChar char="•"/>
              <a:defRPr sz="1824"/>
            </a:pPr>
            <a:r>
              <a:t>Confounders, mediators, colliders</a:t>
            </a:r>
          </a:p>
          <a:p>
            <a:pPr marL="195452" indent="-195452" defTabSz="260604">
              <a:spcBef>
                <a:spcPts val="400"/>
              </a:spcBef>
              <a:defRPr sz="1824"/>
            </a:pPr>
            <a:r>
              <a:t>The confounder is presumably that potential printers know that there is something about the city that is about to make it grow unexpectedly fast…</a:t>
            </a:r>
          </a:p>
          <a:p>
            <a:pPr lvl="1" marL="456056" indent="-195452" defTabSz="260604">
              <a:spcBef>
                <a:spcPts val="400"/>
              </a:spcBef>
              <a:buChar char="•"/>
              <a:defRPr sz="1824"/>
            </a:pPr>
            <a:r>
              <a:t>Or something about the city that produces a larger-than-expected market for books now </a:t>
            </a:r>
            <a:r>
              <a:rPr i="1"/>
              <a:t>and</a:t>
            </a:r>
            <a:r>
              <a:t> also makes it about to growth unexpectedly fast…</a:t>
            </a:r>
          </a:p>
          <a:p>
            <a:pPr lvl="1" marL="456056" indent="-195452" defTabSz="260604">
              <a:spcBef>
                <a:spcPts val="400"/>
              </a:spcBef>
              <a:buChar char="•"/>
              <a:defRPr sz="1824"/>
            </a:pPr>
            <a:r>
              <a:t>How realistic is it to worry about these?</a:t>
            </a:r>
          </a:p>
          <a:p>
            <a:pPr marL="195452" indent="-195452" defTabSz="260604">
              <a:spcBef>
                <a:spcPts val="400"/>
              </a:spcBef>
              <a:defRPr sz="1824"/>
            </a:pPr>
            <a:r>
              <a:t>What would failing to control for these confounders due to the estimated coefficient?</a:t>
            </a:r>
          </a:p>
        </p:txBody>
      </p:sp>
      <p:pic>
        <p:nvPicPr>
          <p:cNvPr id="91" name="Image" descr="Image"/>
          <p:cNvPicPr>
            <a:picLocks noChangeAspect="1"/>
          </p:cNvPicPr>
          <p:nvPr/>
        </p:nvPicPr>
        <p:blipFill>
          <a:blip r:embed="rId2">
            <a:extLst/>
          </a:blip>
          <a:stretch>
            <a:fillRect/>
          </a:stretch>
        </p:blipFill>
        <p:spPr>
          <a:xfrm>
            <a:off x="4738372" y="1143000"/>
            <a:ext cx="4156479" cy="5457247"/>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What Should We Think When IV Estimates Are so Much Bigger than OLS Ones?"/>
          <p:cNvSpPr txBox="1"/>
          <p:nvPr>
            <p:ph type="title" idx="4294967295"/>
          </p:nvPr>
        </p:nvSpPr>
        <p:spPr>
          <a:xfrm>
            <a:off x="457200" y="0"/>
            <a:ext cx="8229600" cy="1417638"/>
          </a:xfrm>
          <a:prstGeom prst="rect">
            <a:avLst/>
          </a:prstGeom>
        </p:spPr>
        <p:txBody>
          <a:bodyPr>
            <a:normAutofit fontScale="100000" lnSpcReduction="0"/>
          </a:bodyPr>
          <a:lstStyle>
            <a:lvl1pPr defTabSz="379475">
              <a:defRPr sz="3652"/>
            </a:lvl1pPr>
          </a:lstStyle>
          <a:p>
            <a:pPr/>
            <a:r>
              <a:t>What Should We Think When IV Estimates Are so Much Bigger than OLS Ones?</a:t>
            </a:r>
          </a:p>
        </p:txBody>
      </p:sp>
      <p:sp>
        <p:nvSpPr>
          <p:cNvPr id="94" name="Distance from Mainz was a significant determinant of technology adoption.…"/>
          <p:cNvSpPr txBox="1"/>
          <p:nvPr>
            <p:ph type="body" sz="quarter" idx="4294967295"/>
          </p:nvPr>
        </p:nvSpPr>
        <p:spPr>
          <a:xfrm>
            <a:off x="457200" y="1436687"/>
            <a:ext cx="8229600" cy="1286627"/>
          </a:xfrm>
          <a:prstGeom prst="rect">
            <a:avLst/>
          </a:prstGeom>
        </p:spPr>
        <p:txBody>
          <a:bodyPr>
            <a:normAutofit fontScale="100000" lnSpcReduction="0"/>
          </a:bodyPr>
          <a:lstStyle/>
          <a:p>
            <a:pPr marL="140588" indent="-140588" defTabSz="187452">
              <a:spcBef>
                <a:spcPts val="300"/>
              </a:spcBef>
              <a:defRPr sz="1312"/>
            </a:pPr>
            <a:r>
              <a:t>Distance from Mainz was a significant determinant of technology adoption.</a:t>
            </a:r>
          </a:p>
          <a:p>
            <a:pPr marL="140588" indent="-140588" defTabSz="187452">
              <a:spcBef>
                <a:spcPts val="300"/>
              </a:spcBef>
              <a:defRPr sz="1312"/>
            </a:pPr>
            <a:r>
              <a:t>There was no statistically significant relationship between distance from Mainz and city growth before the diffusion of the printing press </a:t>
            </a:r>
          </a:p>
          <a:p>
            <a:pPr marL="140588" indent="-140588" defTabSz="187452">
              <a:spcBef>
                <a:spcPts val="300"/>
              </a:spcBef>
              <a:defRPr sz="1312"/>
            </a:pPr>
            <a:r>
              <a:t>There is a very strong one after</a:t>
            </a:r>
          </a:p>
          <a:p>
            <a:pPr marL="140588" indent="-140588" defTabSz="187452">
              <a:spcBef>
                <a:spcPts val="300"/>
              </a:spcBef>
              <a:defRPr sz="1312"/>
            </a:pPr>
            <a:r>
              <a:t>Why are DIttmar’s IV estimates so big? 0.6 per century—a near doubling—as opposed to 0.2?</a:t>
            </a:r>
          </a:p>
        </p:txBody>
      </p:sp>
      <p:pic>
        <p:nvPicPr>
          <p:cNvPr id="95" name="delong_typepad_com_rr-earlymoderngrowth_pdf.png" descr="delong_typepad_com_rr-earlymoderngrowth_pdf.png"/>
          <p:cNvPicPr>
            <a:picLocks noChangeAspect="0"/>
          </p:cNvPicPr>
          <p:nvPr/>
        </p:nvPicPr>
        <p:blipFill>
          <a:blip r:embed="rId2">
            <a:extLst/>
          </a:blip>
          <a:stretch>
            <a:fillRect/>
          </a:stretch>
        </p:blipFill>
        <p:spPr>
          <a:xfrm>
            <a:off x="4566252" y="2723313"/>
            <a:ext cx="4120548" cy="3935754"/>
          </a:xfrm>
          <a:prstGeom prst="rect">
            <a:avLst/>
          </a:prstGeom>
          <a:ln w="12700">
            <a:miter lim="400000"/>
          </a:ln>
        </p:spPr>
      </p:pic>
      <p:pic>
        <p:nvPicPr>
          <p:cNvPr id="96" name="delong_typepad_com_rr-earlymoderngrowth_pdf.png" descr="delong_typepad_com_rr-earlymoderngrowth_pdf.png"/>
          <p:cNvPicPr>
            <a:picLocks noChangeAspect="0"/>
          </p:cNvPicPr>
          <p:nvPr/>
        </p:nvPicPr>
        <p:blipFill>
          <a:blip r:embed="rId3">
            <a:extLst/>
          </a:blip>
          <a:stretch>
            <a:fillRect/>
          </a:stretch>
        </p:blipFill>
        <p:spPr>
          <a:xfrm>
            <a:off x="457200" y="2723313"/>
            <a:ext cx="4120548" cy="393575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